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269" r:id="rId3"/>
    <p:sldId id="282" r:id="rId4"/>
    <p:sldId id="283" r:id="rId5"/>
    <p:sldId id="284" r:id="rId6"/>
    <p:sldId id="286" r:id="rId7"/>
    <p:sldId id="279" r:id="rId8"/>
    <p:sldId id="272" r:id="rId9"/>
    <p:sldId id="287" r:id="rId10"/>
    <p:sldId id="271" r:id="rId11"/>
    <p:sldId id="288" r:id="rId12"/>
    <p:sldId id="267" r:id="rId13"/>
    <p:sldId id="26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00A"/>
    <a:srgbClr val="C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2" autoAdjust="0"/>
    <p:restoredTop sz="87733"/>
  </p:normalViewPr>
  <p:slideViewPr>
    <p:cSldViewPr snapToGrid="0" snapToObjects="1">
      <p:cViewPr varScale="1">
        <p:scale>
          <a:sx n="94" d="100"/>
          <a:sy n="94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Perhaps one or two others can speak to one or more of the slides, especially in the recorded presentation? </a:t>
            </a:r>
          </a:p>
          <a:p>
            <a:endParaRPr lang="en-US" sz="1400" dirty="0"/>
          </a:p>
          <a:p>
            <a:r>
              <a:rPr lang="en-US" sz="1400" dirty="0">
                <a:sym typeface="Wingdings" pitchFamily="2" charset="2"/>
              </a:rPr>
              <a:t>  Please add presentation date or month, and/or any subtitle, in the small-print section in the middle.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7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4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9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1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9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4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2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scrutinize the above action. One of these is completed (manual for Graduate School Coordinators), but not sure whether the others are completed OR being worked on OR </a:t>
            </a:r>
            <a:r>
              <a:rPr lang="en-US" u="sng" dirty="0"/>
              <a:t>will</a:t>
            </a:r>
            <a:r>
              <a:rPr lang="en-US" u="none" dirty="0"/>
              <a:t> be worked on in the future. Please edit this to make it accurate – or eliminate this slide.  </a:t>
            </a:r>
            <a:r>
              <a:rPr lang="en-US" u="none" dirty="0">
                <a:sym typeface="Wingdings" pitchFamily="2" charset="2"/>
              </a:rPr>
              <a:t> </a:t>
            </a:r>
            <a:r>
              <a:rPr lang="en-US" u="none" dirty="0">
                <a:solidFill>
                  <a:srgbClr val="FF0000"/>
                </a:solidFill>
              </a:rPr>
              <a:t>Not sure what the sentence in red means. </a:t>
            </a:r>
            <a:r>
              <a:rPr lang="en-US" u="none" dirty="0">
                <a:solidFill>
                  <a:srgbClr val="FF0000"/>
                </a:solidFill>
                <a:sym typeface="Wingdings" pitchFamily="2" charset="2"/>
              </a:rPr>
              <a:t>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5911"/>
            <a:ext cx="9144000" cy="2465135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br>
              <a:rPr lang="en-US" cap="none" dirty="0"/>
            </a:br>
            <a:r>
              <a:rPr lang="en-US" cap="none" spc="100" dirty="0"/>
              <a:t>Strengthening</a:t>
            </a:r>
            <a:br>
              <a:rPr lang="en-US" cap="none" spc="100" dirty="0"/>
            </a:br>
            <a:r>
              <a:rPr lang="en-US" cap="none" spc="100" dirty="0"/>
              <a:t>Graduate Admissions at the University of South Carolina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A461-863C-424F-BAE7-45F2ACA7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9530"/>
            <a:ext cx="9144000" cy="6214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Graduate Director’s Meeting</a:t>
            </a:r>
          </a:p>
          <a:p>
            <a:r>
              <a:rPr lang="en-US"/>
              <a:t>August 29,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0875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Processes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1034486" cy="3992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b="1" dirty="0"/>
              <a:t>Recommendations: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Single </a:t>
            </a:r>
            <a:r>
              <a:rPr lang="en-US" b="1" dirty="0"/>
              <a:t>comprehensive checklist</a:t>
            </a:r>
            <a:r>
              <a:rPr lang="en-US" dirty="0"/>
              <a:t> for all application requirements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b="1" dirty="0"/>
              <a:t>Communication</a:t>
            </a:r>
            <a:r>
              <a:rPr lang="en-US" dirty="0"/>
              <a:t> plan and system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Clearer </a:t>
            </a:r>
            <a:r>
              <a:rPr lang="en-US" b="1" dirty="0"/>
              <a:t>communication with international students</a:t>
            </a:r>
            <a:r>
              <a:rPr lang="en-US" dirty="0"/>
              <a:t> regarding requirements/conditions (in admission letter)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Established </a:t>
            </a:r>
            <a:r>
              <a:rPr lang="en-US" b="1" dirty="0"/>
              <a:t>timelines</a:t>
            </a:r>
            <a:r>
              <a:rPr lang="en-US" dirty="0"/>
              <a:t> for submission of accurate AAR program recommendations that cite any transcript, test score or other conditions.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How-to </a:t>
            </a:r>
            <a:r>
              <a:rPr lang="en-US" b="1" dirty="0"/>
              <a:t>manual for Graduate School Coordinators</a:t>
            </a:r>
            <a:r>
              <a:rPr lang="en-US" dirty="0"/>
              <a:t> 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3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D54C-CCE1-7486-792D-D0EC0659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Processes</a:t>
            </a:r>
            <a:r>
              <a:rPr lang="en-US" sz="4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F145-6C4C-B412-EA4F-4AC6738A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39920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b="1" dirty="0"/>
              <a:t>Questions to answer: 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processes can be automated?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processes can be eliminated?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Who should perform each process?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0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1127" cy="1325563"/>
          </a:xfrm>
        </p:spPr>
        <p:txBody>
          <a:bodyPr>
            <a:normAutofit/>
          </a:bodyPr>
          <a:lstStyle/>
          <a:p>
            <a:r>
              <a:rPr lang="en-US" sz="4800" cap="none" spc="100" dirty="0"/>
              <a:t>Selection for Graduate Admissions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3992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sz="3000" b="1" dirty="0"/>
              <a:t>Review graduate admissions research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dirty="0"/>
              <a:t>The book </a:t>
            </a:r>
            <a:r>
              <a:rPr lang="en-US" sz="2400" b="1" i="1" dirty="0"/>
              <a:t>Inside Graduate Admissions</a:t>
            </a:r>
            <a:r>
              <a:rPr lang="en-US" sz="2400" i="1" dirty="0"/>
              <a:t> </a:t>
            </a:r>
            <a:r>
              <a:rPr lang="en-US" sz="2400" dirty="0"/>
              <a:t>(Julie Posselt) will serve as a focus, with additional relevant readings made available.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dirty="0"/>
              <a:t>The discussion approach will mirror the </a:t>
            </a:r>
            <a:r>
              <a:rPr lang="en-US" sz="2400" b="1" dirty="0"/>
              <a:t>“reading group” format</a:t>
            </a:r>
            <a:r>
              <a:rPr lang="en-US" sz="2400" dirty="0"/>
              <a:t> used last academic year with book </a:t>
            </a:r>
            <a:r>
              <a:rPr lang="en-US" sz="2400" i="1" dirty="0"/>
              <a:t>The New PhD.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dirty="0"/>
              <a:t>Graduate Directors and Graduate Faculty will be invited to </a:t>
            </a:r>
            <a:r>
              <a:rPr lang="en-US" sz="2400" b="1" dirty="0"/>
              <a:t>four sessions</a:t>
            </a:r>
            <a:r>
              <a:rPr lang="en-US" sz="2400" dirty="0"/>
              <a:t>: August 29 (intro), September 26, October 31, November 21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0575" cy="1325563"/>
          </a:xfrm>
        </p:spPr>
        <p:txBody>
          <a:bodyPr>
            <a:normAutofit/>
          </a:bodyPr>
          <a:lstStyle/>
          <a:p>
            <a:r>
              <a:rPr lang="en-US" sz="4800" cap="none" spc="100" dirty="0"/>
              <a:t>Why This Is So Important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3992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dirty="0"/>
              <a:t>This will be the </a:t>
            </a:r>
            <a:r>
              <a:rPr lang="en-US" sz="2400" b="1" dirty="0"/>
              <a:t>first time in 20 years</a:t>
            </a:r>
            <a:r>
              <a:rPr lang="en-US" sz="2400" dirty="0"/>
              <a:t> that the University of South Carolina has comprehensively examined and redesigned graduate admissions.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dirty="0"/>
              <a:t>We can </a:t>
            </a:r>
            <a:r>
              <a:rPr lang="en-US" sz="2400" b="1" dirty="0"/>
              <a:t>position the university for the changing demands</a:t>
            </a:r>
            <a:r>
              <a:rPr lang="en-US" sz="2400" dirty="0"/>
              <a:t> of future students and the need for an agile, responsive admissions process.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dirty="0"/>
              <a:t>By </a:t>
            </a:r>
            <a:r>
              <a:rPr lang="en-US" sz="2400" b="1" dirty="0"/>
              <a:t>working together</a:t>
            </a:r>
            <a:r>
              <a:rPr lang="en-US" sz="2400" dirty="0"/>
              <a:t> on this, we can surface great ideas and build them into the new approach to achieve sustainable progress.</a:t>
            </a:r>
          </a:p>
        </p:txBody>
      </p:sp>
    </p:spTree>
    <p:extLst>
      <p:ext uri="{BB962C8B-B14F-4D97-AF65-F5344CB8AC3E}">
        <p14:creationId xmlns:p14="http://schemas.microsoft.com/office/powerpoint/2010/main" val="220933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90051"/>
            <a:ext cx="10515600" cy="2187986"/>
          </a:xfrm>
        </p:spPr>
        <p:txBody>
          <a:bodyPr>
            <a:normAutofit/>
          </a:bodyPr>
          <a:lstStyle/>
          <a:p>
            <a:r>
              <a:rPr lang="en-US" sz="6600" cap="none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 Vail</a:t>
            </a:r>
          </a:p>
          <a:p>
            <a:r>
              <a:rPr lang="en-US" dirty="0"/>
              <a:t>Dean, The Graduate School</a:t>
            </a:r>
          </a:p>
          <a:p>
            <a:r>
              <a:rPr lang="en-US" dirty="0"/>
              <a:t>ann.vail@sc.edu</a:t>
            </a:r>
          </a:p>
        </p:txBody>
      </p:sp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Background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1034486" cy="39920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Graduate Admissions Improvement Process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100" dirty="0"/>
              <a:t>Collaboration between The Graduate School and Office of Organizational Excellence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Review of current application process</a:t>
            </a:r>
            <a:r>
              <a:rPr lang="en-US" dirty="0"/>
              <a:t> </a:t>
            </a:r>
            <a:r>
              <a:rPr lang="en-US" sz="2400" dirty="0"/>
              <a:t>(within The Graduate School)  </a:t>
            </a:r>
            <a:endParaRPr lang="en-US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Extensive feedback</a:t>
            </a:r>
            <a:r>
              <a:rPr lang="en-US" dirty="0"/>
              <a:t> from customers, partners, other stakeholders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(+700 respondents to survey in early 2024) 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Working sessions to identify high-impact improvements</a:t>
            </a:r>
            <a:r>
              <a:rPr lang="en-US" dirty="0"/>
              <a:t> 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Findings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1034486" cy="3992079"/>
          </a:xfrm>
        </p:spPr>
        <p:txBody>
          <a:bodyPr>
            <a:normAutofit fontScale="85000" lnSpcReduction="20000"/>
          </a:bodyPr>
          <a:lstStyle/>
          <a:p>
            <a:pPr marL="228600" marR="28575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Limited Integration: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current system is limited in its ability to exchange data with other systems both on and off campus. </a:t>
            </a:r>
          </a:p>
          <a:p>
            <a:pPr marL="228600" marR="285750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Inefficiencies: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These integration limitations result in fewer opportunities to streamline processes, more manual work, complex workarounds, increased work hours, greater costs, and longer processing time. </a:t>
            </a:r>
          </a:p>
          <a:p>
            <a:pPr marL="228600" marR="285750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Increasing Volume: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Graduate applications grew from 5,353 in 2023 to 14,764 to date in 2024. This unprecedented volume is having a multiplier effect that makes current system inefficiencies more obvious and the impact more severe.</a:t>
            </a:r>
          </a:p>
          <a:p>
            <a:pPr>
              <a:lnSpc>
                <a:spcPct val="12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Recommendations for Actions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1034486" cy="3992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b="1" dirty="0"/>
              <a:t>Systems Optimization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3600" b="1" dirty="0"/>
              <a:t>Criteria, Processes, and Workflow</a:t>
            </a:r>
            <a:r>
              <a:rPr lang="en-US" sz="3200" dirty="0"/>
              <a:t>  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3600" b="1" dirty="0"/>
              <a:t>Selection</a:t>
            </a:r>
            <a:r>
              <a:rPr lang="en-US" sz="3600" dirty="0"/>
              <a:t> </a:t>
            </a:r>
            <a:endParaRPr lang="en-US" sz="3600" b="1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872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1127" cy="1325563"/>
          </a:xfrm>
        </p:spPr>
        <p:txBody>
          <a:bodyPr>
            <a:normAutofit/>
          </a:bodyPr>
          <a:lstStyle/>
          <a:p>
            <a:r>
              <a:rPr lang="en-US" sz="4800" cap="none" spc="100" dirty="0"/>
              <a:t>Systems Optimization Task Force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3992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b="1" dirty="0"/>
              <a:t>Leaders:</a:t>
            </a:r>
            <a:r>
              <a:rPr lang="en-US" sz="2400" dirty="0"/>
              <a:t> Angelina Sylvain, Vice Dean &amp; Tom Vrana, Executive Director of Enterprise Applications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b="1" dirty="0"/>
              <a:t>5-6 members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b="1" dirty="0"/>
              <a:t>Questions to answer: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What application systems are available and appropriate for USC consideration?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What criteria should be used to evaluate these application systems?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What system is recommended and why?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What are the technology and software implications of recommendation? </a:t>
            </a:r>
          </a:p>
          <a:p>
            <a:pPr marL="230188" lvl="1" indent="-217488">
              <a:lnSpc>
                <a:spcPct val="100000"/>
              </a:lnSpc>
              <a:spcBef>
                <a:spcPts val="1600"/>
              </a:spcBef>
            </a:pPr>
            <a:r>
              <a:rPr lang="en-US" sz="2400" b="1" dirty="0"/>
              <a:t>Target completion: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65004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1127" cy="1325563"/>
          </a:xfrm>
        </p:spPr>
        <p:txBody>
          <a:bodyPr>
            <a:normAutofit/>
          </a:bodyPr>
          <a:lstStyle/>
          <a:p>
            <a:r>
              <a:rPr lang="en-US" sz="4800" cap="none" spc="100" dirty="0"/>
              <a:t>Criteria, Processes, and Workflow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9658082" cy="3992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b="1" dirty="0"/>
              <a:t>Overall aim: </a:t>
            </a:r>
            <a:r>
              <a:rPr lang="en-US" sz="2400" dirty="0"/>
              <a:t>Examine university-wide graduate admissions criteria, processes, and workflow.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b="1" dirty="0"/>
              <a:t>Improvement: </a:t>
            </a:r>
            <a:r>
              <a:rPr lang="en-US" sz="2400" dirty="0"/>
              <a:t>Identify where we should modernize our approach before implementing new technology, to better leverage new features and functionality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2400" b="1" dirty="0"/>
              <a:t>Participants: </a:t>
            </a:r>
            <a:r>
              <a:rPr lang="en-US" sz="2400" dirty="0"/>
              <a:t>Discussions will involve college, school, and department faculty and staff with The Graduate School </a:t>
            </a:r>
          </a:p>
        </p:txBody>
      </p:sp>
    </p:spTree>
    <p:extLst>
      <p:ext uri="{BB962C8B-B14F-4D97-AF65-F5344CB8AC3E}">
        <p14:creationId xmlns:p14="http://schemas.microsoft.com/office/powerpoint/2010/main" val="32420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D54C-CCE1-7486-792D-D0EC0659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Criteria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F145-6C4C-B412-EA4F-4AC6738A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39920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b="1" dirty="0"/>
              <a:t>Questions to answer: 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the role of each admission requirement/criteria?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we establish minimum university criteria?   What should they be?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documentation do we need?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 a new system can we have a modified, federated environment with programs maintaining necessary additional criteria?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we have enough information to make a good decision in most cases?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we communicate admissions criteria easily?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we respond quickly to candidates?</a:t>
            </a: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 we eliminated unnecessary hurdles?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8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Workflow: Current</a:t>
            </a:r>
            <a:endParaRPr lang="en-US" sz="4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FD8D13-4A8B-0D0E-7573-CE30DAC5E19B}"/>
              </a:ext>
            </a:extLst>
          </p:cNvPr>
          <p:cNvGrpSpPr/>
          <p:nvPr/>
        </p:nvGrpSpPr>
        <p:grpSpPr>
          <a:xfrm>
            <a:off x="350872" y="1646545"/>
            <a:ext cx="11479869" cy="3831318"/>
            <a:chOff x="350872" y="2264732"/>
            <a:chExt cx="11479869" cy="3831318"/>
          </a:xfrm>
        </p:grpSpPr>
        <p:pic>
          <p:nvPicPr>
            <p:cNvPr id="4" name="Content Placeholder 4" descr="A diagram of a program&#10;&#10;Description automatically generated">
              <a:extLst>
                <a:ext uri="{FF2B5EF4-FFF2-40B4-BE49-F238E27FC236}">
                  <a16:creationId xmlns:a16="http://schemas.microsoft.com/office/drawing/2014/main" id="{971F01E8-04EB-483F-6A6C-9E395CE1B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872" y="2264732"/>
              <a:ext cx="4952334" cy="3828401"/>
            </a:xfrm>
            <a:prstGeom prst="rect">
              <a:avLst/>
            </a:prstGeom>
          </p:spPr>
        </p:pic>
        <p:pic>
          <p:nvPicPr>
            <p:cNvPr id="5" name="Picture 4" descr="A diagram of a school&#10;&#10;Description automatically generated">
              <a:extLst>
                <a:ext uri="{FF2B5EF4-FFF2-40B4-BE49-F238E27FC236}">
                  <a16:creationId xmlns:a16="http://schemas.microsoft.com/office/drawing/2014/main" id="{174ACC40-D89B-D8F6-C76F-94CF75D65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734" t="2969" r="4521"/>
            <a:stretch/>
          </p:blipFill>
          <p:spPr>
            <a:xfrm>
              <a:off x="5314777" y="2264732"/>
              <a:ext cx="3350676" cy="3822830"/>
            </a:xfrm>
            <a:prstGeom prst="rect">
              <a:avLst/>
            </a:prstGeom>
          </p:spPr>
        </p:pic>
        <p:pic>
          <p:nvPicPr>
            <p:cNvPr id="6" name="Picture 5" descr="A screenshot of a diagram&#10;&#10;Description automatically generated">
              <a:extLst>
                <a:ext uri="{FF2B5EF4-FFF2-40B4-BE49-F238E27FC236}">
                  <a16:creationId xmlns:a16="http://schemas.microsoft.com/office/drawing/2014/main" id="{938D6BC3-688A-9045-6CA5-32F88A687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107" t="3122"/>
            <a:stretch/>
          </p:blipFill>
          <p:spPr>
            <a:xfrm>
              <a:off x="8664373" y="2264732"/>
              <a:ext cx="3166368" cy="3831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0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D54C-CCE1-7486-792D-D0EC0659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spc="100" dirty="0"/>
              <a:t>Workflow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F145-6C4C-B412-EA4F-4AC6738A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39920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b="1" dirty="0"/>
              <a:t>Questions to answer: 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workflow will reduce inefficiencies?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workflow will reduce the burden on program staff?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workflow will reduce the burden on Graduate School staff?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How can workflow be constructed to reduce time to admission decision?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6613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UofSC Simple Theme</Template>
  <TotalTime>3414</TotalTime>
  <Words>801</Words>
  <Application>Microsoft Office PowerPoint</Application>
  <PresentationFormat>Widescreen</PresentationFormat>
  <Paragraphs>87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Impact</vt:lpstr>
      <vt:lpstr>Symbol</vt:lpstr>
      <vt:lpstr>Wingdings</vt:lpstr>
      <vt:lpstr>UofSC Simple Theme</vt:lpstr>
      <vt:lpstr>  Strengthening Graduate Admissions at the University of South Carolina</vt:lpstr>
      <vt:lpstr>Background</vt:lpstr>
      <vt:lpstr>Findings</vt:lpstr>
      <vt:lpstr>Recommendations for Actions</vt:lpstr>
      <vt:lpstr>Systems Optimization Task Force</vt:lpstr>
      <vt:lpstr>Criteria, Processes, and Workflow</vt:lpstr>
      <vt:lpstr>Criteria</vt:lpstr>
      <vt:lpstr>Workflow: Current</vt:lpstr>
      <vt:lpstr>Workflow</vt:lpstr>
      <vt:lpstr>Processes</vt:lpstr>
      <vt:lpstr>Processes </vt:lpstr>
      <vt:lpstr>Selection for Graduate Admissions</vt:lpstr>
      <vt:lpstr>Why This Is So Important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Graduate Admissions at the University of South Carolina</dc:title>
  <dc:creator>Terez, Thomas</dc:creator>
  <cp:lastModifiedBy>Cross, Libby</cp:lastModifiedBy>
  <cp:revision>64</cp:revision>
  <dcterms:created xsi:type="dcterms:W3CDTF">2024-08-14T15:01:06Z</dcterms:created>
  <dcterms:modified xsi:type="dcterms:W3CDTF">2024-11-14T22:28:42Z</dcterms:modified>
</cp:coreProperties>
</file>